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61" r:id="rId5"/>
    <p:sldId id="262" r:id="rId6"/>
    <p:sldId id="263" r:id="rId7"/>
    <p:sldId id="264" r:id="rId8"/>
    <p:sldId id="265"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3033" autoAdjust="0"/>
  </p:normalViewPr>
  <p:slideViewPr>
    <p:cSldViewPr>
      <p:cViewPr>
        <p:scale>
          <a:sx n="100" d="100"/>
          <a:sy n="100" d="100"/>
        </p:scale>
        <p:origin x="-835" y="1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889DDCE0-ED8D-4938-9E31-27D444590BE3}" type="datetimeFigureOut">
              <a:rPr lang="en-US" smtClean="0"/>
              <a:t>4/11/2013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48B6165B-9303-4976-AAB5-F114E2D13910}" type="slidenum">
              <a:rPr lang="en-US" smtClean="0"/>
              <a:t>‹#›</a:t>
            </a:fld>
            <a:endParaRPr lang="en-US"/>
          </a:p>
        </p:txBody>
      </p:sp>
    </p:spTree>
    <p:extLst>
      <p:ext uri="{BB962C8B-B14F-4D97-AF65-F5344CB8AC3E}">
        <p14:creationId xmlns:p14="http://schemas.microsoft.com/office/powerpoint/2010/main" val="357311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3814D-160B-4086-87E0-0C93FB127A16}"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2259766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814D-160B-4086-87E0-0C93FB127A16}"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244356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814D-160B-4086-87E0-0C93FB127A16}"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205419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814D-160B-4086-87E0-0C93FB127A16}"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35423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3814D-160B-4086-87E0-0C93FB127A16}"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14909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3814D-160B-4086-87E0-0C93FB127A16}"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158465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3814D-160B-4086-87E0-0C93FB127A16}" type="datetimeFigureOut">
              <a:rPr lang="en-US" smtClean="0"/>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150079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3814D-160B-4086-87E0-0C93FB127A16}" type="datetimeFigureOut">
              <a:rPr lang="en-US" smtClean="0"/>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421122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3814D-160B-4086-87E0-0C93FB127A16}" type="datetimeFigureOut">
              <a:rPr lang="en-US" smtClean="0"/>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243155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3814D-160B-4086-87E0-0C93FB127A16}"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326601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3814D-160B-4086-87E0-0C93FB127A16}"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4C8BB-70F0-431A-8454-81F5BEF9BF70}" type="slidenum">
              <a:rPr lang="en-US" smtClean="0"/>
              <a:t>‹#›</a:t>
            </a:fld>
            <a:endParaRPr lang="en-US"/>
          </a:p>
        </p:txBody>
      </p:sp>
    </p:spTree>
    <p:extLst>
      <p:ext uri="{BB962C8B-B14F-4D97-AF65-F5344CB8AC3E}">
        <p14:creationId xmlns:p14="http://schemas.microsoft.com/office/powerpoint/2010/main" val="277716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3814D-160B-4086-87E0-0C93FB127A16}" type="datetimeFigureOut">
              <a:rPr lang="en-US" smtClean="0"/>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4C8BB-70F0-431A-8454-81F5BEF9BF70}" type="slidenum">
              <a:rPr lang="en-US" smtClean="0"/>
              <a:t>‹#›</a:t>
            </a:fld>
            <a:endParaRPr lang="en-US"/>
          </a:p>
        </p:txBody>
      </p:sp>
    </p:spTree>
    <p:extLst>
      <p:ext uri="{BB962C8B-B14F-4D97-AF65-F5344CB8AC3E}">
        <p14:creationId xmlns:p14="http://schemas.microsoft.com/office/powerpoint/2010/main" val="239769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Middleborough Open Space Priorities</a:t>
            </a:r>
            <a:endParaRPr lang="en-US" dirty="0"/>
          </a:p>
        </p:txBody>
      </p:sp>
      <p:sp>
        <p:nvSpPr>
          <p:cNvPr id="3" name="Subtitle 2"/>
          <p:cNvSpPr>
            <a:spLocks noGrp="1"/>
          </p:cNvSpPr>
          <p:nvPr>
            <p:ph type="subTitle" idx="1"/>
          </p:nvPr>
        </p:nvSpPr>
        <p:spPr/>
        <p:txBody>
          <a:bodyPr/>
          <a:lstStyle/>
          <a:p>
            <a:r>
              <a:rPr lang="en-US" dirty="0" smtClean="0"/>
              <a:t>Presentation to the Community Preservation Committee</a:t>
            </a:r>
          </a:p>
          <a:p>
            <a:r>
              <a:rPr lang="en-US" dirty="0" smtClean="0"/>
              <a:t>April 11, 2013</a:t>
            </a:r>
            <a:endParaRPr lang="en-US" dirty="0"/>
          </a:p>
        </p:txBody>
      </p:sp>
    </p:spTree>
    <p:extLst>
      <p:ext uri="{BB962C8B-B14F-4D97-AF65-F5344CB8AC3E}">
        <p14:creationId xmlns:p14="http://schemas.microsoft.com/office/powerpoint/2010/main" val="269691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534400" cy="6278642"/>
          </a:xfrm>
          <a:prstGeom prst="rect">
            <a:avLst/>
          </a:prstGeom>
          <a:noFill/>
        </p:spPr>
        <p:txBody>
          <a:bodyPr wrap="square" rtlCol="0">
            <a:spAutoFit/>
          </a:bodyPr>
          <a:lstStyle/>
          <a:p>
            <a:r>
              <a:rPr lang="en-US" sz="4400" dirty="0" smtClean="0"/>
              <a:t>Open Space Resources (Assets)</a:t>
            </a:r>
          </a:p>
          <a:p>
            <a:endParaRPr lang="en-US" sz="2000" dirty="0" smtClean="0"/>
          </a:p>
          <a:p>
            <a:pPr marL="1200150" lvl="2" indent="-285750">
              <a:buFont typeface="Arial" pitchFamily="34" charset="0"/>
              <a:buChar char="•"/>
            </a:pPr>
            <a:r>
              <a:rPr lang="en-US" sz="3200" dirty="0" smtClean="0"/>
              <a:t>Agriculture/ Agricultural Soils</a:t>
            </a:r>
          </a:p>
          <a:p>
            <a:pPr marL="1200150" lvl="2" indent="-285750">
              <a:buFont typeface="Arial" pitchFamily="34" charset="0"/>
              <a:buChar char="•"/>
            </a:pPr>
            <a:r>
              <a:rPr lang="en-US" sz="3200" dirty="0" smtClean="0"/>
              <a:t>Archaeology/ Historic Preservation  		</a:t>
            </a:r>
          </a:p>
          <a:p>
            <a:pPr marL="1200150" lvl="2" indent="-285750">
              <a:buFont typeface="Arial" pitchFamily="34" charset="0"/>
              <a:buChar char="•"/>
            </a:pPr>
            <a:r>
              <a:rPr lang="en-US" sz="3200" dirty="0" smtClean="0"/>
              <a:t>Endangered Species /Unique Habitats 	</a:t>
            </a:r>
          </a:p>
          <a:p>
            <a:pPr marL="1200150" lvl="2" indent="-285750">
              <a:buFont typeface="Arial" pitchFamily="34" charset="0"/>
              <a:buChar char="•"/>
            </a:pPr>
            <a:r>
              <a:rPr lang="en-US" sz="3200" dirty="0" smtClean="0"/>
              <a:t>Wetlands /Cedar Swamps 		</a:t>
            </a:r>
          </a:p>
          <a:p>
            <a:pPr marL="1200150" lvl="2" indent="-285750">
              <a:buFont typeface="Arial" pitchFamily="34" charset="0"/>
              <a:buChar char="•"/>
            </a:pPr>
            <a:r>
              <a:rPr lang="en-US" sz="3200" dirty="0" smtClean="0"/>
              <a:t>Water Supply Protection</a:t>
            </a:r>
          </a:p>
          <a:p>
            <a:pPr marL="1200150" lvl="2" indent="-285750">
              <a:buFont typeface="Arial" pitchFamily="34" charset="0"/>
              <a:buChar char="•"/>
            </a:pPr>
            <a:r>
              <a:rPr lang="en-US" sz="3200" dirty="0" smtClean="0"/>
              <a:t>Riverfront Areas</a:t>
            </a:r>
          </a:p>
          <a:p>
            <a:pPr marL="1200150" lvl="2" indent="-285750">
              <a:buFont typeface="Arial" pitchFamily="34" charset="0"/>
              <a:buChar char="•"/>
            </a:pPr>
            <a:r>
              <a:rPr lang="en-US" sz="3200" dirty="0" smtClean="0"/>
              <a:t>Corridor Creation</a:t>
            </a:r>
          </a:p>
          <a:p>
            <a:pPr marL="1200150" lvl="2" indent="-285750">
              <a:buFont typeface="Arial" pitchFamily="34" charset="0"/>
              <a:buChar char="•"/>
            </a:pPr>
            <a:r>
              <a:rPr lang="en-US" sz="3200" dirty="0" smtClean="0"/>
              <a:t>Fisheries</a:t>
            </a:r>
          </a:p>
          <a:p>
            <a:pPr marL="1200150" lvl="2" indent="-285750">
              <a:buFont typeface="Arial" pitchFamily="34" charset="0"/>
              <a:buChar char="•"/>
            </a:pPr>
            <a:r>
              <a:rPr lang="en-US" sz="3200" dirty="0" smtClean="0"/>
              <a:t>Recreation</a:t>
            </a:r>
          </a:p>
          <a:p>
            <a:pPr marL="1200150" lvl="2" indent="-285750">
              <a:buFont typeface="Arial" pitchFamily="34" charset="0"/>
              <a:buChar char="•"/>
            </a:pPr>
            <a:r>
              <a:rPr lang="en-US" sz="3200" dirty="0" smtClean="0"/>
              <a:t>Add to Existing Protected Lands</a:t>
            </a:r>
          </a:p>
          <a:p>
            <a:pPr marL="285750" indent="-285750">
              <a:buFont typeface="Arial" pitchFamily="34" charset="0"/>
              <a:buChar char="•"/>
            </a:pPr>
            <a:endParaRPr lang="en-US" dirty="0"/>
          </a:p>
        </p:txBody>
      </p:sp>
    </p:spTree>
    <p:extLst>
      <p:ext uri="{BB962C8B-B14F-4D97-AF65-F5344CB8AC3E}">
        <p14:creationId xmlns:p14="http://schemas.microsoft.com/office/powerpoint/2010/main" val="11508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8534400" cy="5924699"/>
          </a:xfrm>
          <a:prstGeom prst="rect">
            <a:avLst/>
          </a:prstGeom>
          <a:noFill/>
        </p:spPr>
        <p:txBody>
          <a:bodyPr wrap="square" rtlCol="0">
            <a:spAutoFit/>
          </a:bodyPr>
          <a:lstStyle/>
          <a:p>
            <a:r>
              <a:rPr lang="en-US" sz="3900" dirty="0" smtClean="0"/>
              <a:t>Layered Resource Values = Higher Priority</a:t>
            </a:r>
          </a:p>
          <a:p>
            <a:endParaRPr lang="en-US" sz="2000" dirty="0"/>
          </a:p>
          <a:p>
            <a:r>
              <a:rPr lang="en-US" sz="2000" dirty="0" smtClean="0"/>
              <a:t>The more resources a property has the higher the value for preservation, i.e. the more “bang for the buck”.  The more value also attracts partners in funding preservation, reducing burden to town.</a:t>
            </a:r>
          </a:p>
          <a:p>
            <a:endParaRPr lang="en-US" sz="2000" dirty="0"/>
          </a:p>
          <a:p>
            <a:r>
              <a:rPr lang="en-US" sz="2000" dirty="0" smtClean="0"/>
              <a:t>	Examples:	</a:t>
            </a:r>
          </a:p>
          <a:p>
            <a:r>
              <a:rPr lang="en-US" sz="2000" dirty="0"/>
              <a:t>	</a:t>
            </a:r>
            <a:r>
              <a:rPr lang="en-US" sz="2000" dirty="0" smtClean="0"/>
              <a:t>	</a:t>
            </a:r>
            <a:r>
              <a:rPr lang="en-US" sz="2000" b="1" u="sng" dirty="0" smtClean="0"/>
              <a:t>Soule Homestead </a:t>
            </a:r>
            <a:r>
              <a:rPr lang="en-US" sz="2000" dirty="0" smtClean="0"/>
              <a:t>(Guidoboni Farm) – Open Space 				Resource Value:  	</a:t>
            </a:r>
            <a:r>
              <a:rPr lang="en-US" sz="2000" b="1" dirty="0" smtClean="0"/>
              <a:t>Agriculture.</a:t>
            </a:r>
          </a:p>
          <a:p>
            <a:endParaRPr lang="en-US" sz="2000" b="1" dirty="0"/>
          </a:p>
          <a:p>
            <a:r>
              <a:rPr lang="en-US" sz="2000" b="1" dirty="0" smtClean="0"/>
              <a:t>		</a:t>
            </a:r>
            <a:r>
              <a:rPr lang="en-US" sz="2000" b="1" u="sng" dirty="0" smtClean="0"/>
              <a:t>Dot Freitas Property</a:t>
            </a:r>
            <a:r>
              <a:rPr lang="en-US" sz="2000" dirty="0" smtClean="0"/>
              <a:t> - Open Space Resource Values:</a:t>
            </a:r>
          </a:p>
          <a:p>
            <a:r>
              <a:rPr lang="en-US" sz="2000" dirty="0"/>
              <a:t>	</a:t>
            </a:r>
            <a:r>
              <a:rPr lang="en-US" sz="2000" dirty="0" smtClean="0"/>
              <a:t>		</a:t>
            </a:r>
            <a:r>
              <a:rPr lang="en-US" sz="2000" b="1" dirty="0" smtClean="0"/>
              <a:t>Archaeology</a:t>
            </a:r>
          </a:p>
          <a:p>
            <a:r>
              <a:rPr lang="en-US" sz="2000" b="1" dirty="0"/>
              <a:t>	</a:t>
            </a:r>
            <a:r>
              <a:rPr lang="en-US" sz="2000" b="1" dirty="0" smtClean="0"/>
              <a:t>		Historic Structure</a:t>
            </a:r>
          </a:p>
          <a:p>
            <a:r>
              <a:rPr lang="en-US" sz="2000" b="1" dirty="0"/>
              <a:t>	</a:t>
            </a:r>
            <a:r>
              <a:rPr lang="en-US" sz="2000" b="1" dirty="0" smtClean="0"/>
              <a:t>		Active Agriculture</a:t>
            </a:r>
          </a:p>
          <a:p>
            <a:r>
              <a:rPr lang="en-US" sz="2000" b="1" dirty="0"/>
              <a:t>	</a:t>
            </a:r>
            <a:r>
              <a:rPr lang="en-US" sz="2000" b="1" dirty="0" smtClean="0"/>
              <a:t>		River front area</a:t>
            </a:r>
          </a:p>
          <a:p>
            <a:r>
              <a:rPr lang="en-US" sz="2000" b="1" dirty="0"/>
              <a:t>	</a:t>
            </a:r>
            <a:r>
              <a:rPr lang="en-US" sz="2000" b="1" dirty="0" smtClean="0"/>
              <a:t>		Nemasket River /APC Corridor</a:t>
            </a:r>
          </a:p>
          <a:p>
            <a:r>
              <a:rPr lang="en-US" sz="2000" b="1" dirty="0"/>
              <a:t>	</a:t>
            </a:r>
            <a:r>
              <a:rPr lang="en-US" sz="2000" b="1" dirty="0" smtClean="0"/>
              <a:t>		Endangered Species</a:t>
            </a:r>
          </a:p>
          <a:p>
            <a:r>
              <a:rPr lang="en-US" sz="2000" dirty="0"/>
              <a:t>	</a:t>
            </a:r>
            <a:r>
              <a:rPr lang="en-US" sz="2000" dirty="0" smtClean="0"/>
              <a:t>		</a:t>
            </a:r>
            <a:endParaRPr lang="en-US" sz="2000" dirty="0"/>
          </a:p>
        </p:txBody>
      </p:sp>
    </p:spTree>
    <p:extLst>
      <p:ext uri="{BB962C8B-B14F-4D97-AF65-F5344CB8AC3E}">
        <p14:creationId xmlns:p14="http://schemas.microsoft.com/office/powerpoint/2010/main" val="384631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555641"/>
          </a:xfrm>
          <a:prstGeom prst="rect">
            <a:avLst/>
          </a:prstGeom>
          <a:noFill/>
        </p:spPr>
        <p:txBody>
          <a:bodyPr wrap="square" rtlCol="0">
            <a:spAutoFit/>
          </a:bodyPr>
          <a:lstStyle/>
          <a:p>
            <a:pPr algn="ctr"/>
            <a:r>
              <a:rPr lang="en-US" sz="4000" dirty="0" smtClean="0"/>
              <a:t>Middleborough Focus Areas</a:t>
            </a:r>
          </a:p>
          <a:p>
            <a:pPr algn="ctr"/>
            <a:endParaRPr lang="en-US" sz="2000" dirty="0"/>
          </a:p>
          <a:p>
            <a:r>
              <a:rPr lang="en-US" sz="2000" dirty="0" smtClean="0"/>
              <a:t>In 1987 the Natural Resources Preservation Committee , appointed by Town Meeting, worked to identify the natural resources of the Town and prioritize the lands associated with them for preservation.  This was the beginning of the land protection efforts which continue today.  Focus Area include:</a:t>
            </a:r>
          </a:p>
          <a:p>
            <a:endParaRPr lang="en-US" sz="2000" dirty="0"/>
          </a:p>
          <a:p>
            <a:pPr marL="1257300" lvl="2" indent="-342900">
              <a:buFont typeface="Arial" pitchFamily="34" charset="0"/>
              <a:buChar char="•"/>
            </a:pPr>
            <a:r>
              <a:rPr lang="en-US" sz="2000" dirty="0" smtClean="0"/>
              <a:t>Nemasket River</a:t>
            </a:r>
          </a:p>
          <a:p>
            <a:pPr marL="1257300" lvl="2" indent="-342900">
              <a:buFont typeface="Arial" pitchFamily="34" charset="0"/>
              <a:buChar char="•"/>
            </a:pPr>
            <a:r>
              <a:rPr lang="en-US" sz="2000" dirty="0" smtClean="0"/>
              <a:t>Taunton River</a:t>
            </a:r>
          </a:p>
          <a:p>
            <a:pPr marL="1257300" lvl="2" indent="-342900">
              <a:buFont typeface="Arial" pitchFamily="34" charset="0"/>
              <a:buChar char="•"/>
            </a:pPr>
            <a:r>
              <a:rPr lang="en-US" sz="2000" dirty="0" smtClean="0"/>
              <a:t>Black Brook</a:t>
            </a:r>
          </a:p>
          <a:p>
            <a:pPr marL="1257300" lvl="2" indent="-342900">
              <a:buFont typeface="Arial" pitchFamily="34" charset="0"/>
              <a:buChar char="•"/>
            </a:pPr>
            <a:r>
              <a:rPr lang="en-US" sz="2000" dirty="0" smtClean="0"/>
              <a:t>The Assawompsett Pond Complex (APC)</a:t>
            </a:r>
          </a:p>
          <a:p>
            <a:pPr marL="1257300" lvl="2" indent="-342900">
              <a:buFont typeface="Arial" pitchFamily="34" charset="0"/>
              <a:buChar char="•"/>
            </a:pPr>
            <a:r>
              <a:rPr lang="en-US" sz="2000" dirty="0" smtClean="0"/>
              <a:t>Rocky Gutter Wildlife Management Area</a:t>
            </a:r>
          </a:p>
          <a:p>
            <a:pPr marL="1257300" lvl="2" indent="-342900">
              <a:buFont typeface="Arial" pitchFamily="34" charset="0"/>
              <a:buChar char="•"/>
            </a:pPr>
            <a:r>
              <a:rPr lang="en-US" sz="2000" dirty="0" smtClean="0"/>
              <a:t>Pratt Farm Area</a:t>
            </a:r>
          </a:p>
          <a:p>
            <a:pPr marL="1257300" lvl="2" indent="-342900">
              <a:buFont typeface="Arial" pitchFamily="34" charset="0"/>
              <a:buChar char="•"/>
            </a:pPr>
            <a:r>
              <a:rPr lang="en-US" sz="2000" dirty="0" smtClean="0"/>
              <a:t>Tispaquin Pond</a:t>
            </a:r>
          </a:p>
          <a:p>
            <a:pPr marL="1257300" lvl="2" indent="-342900">
              <a:buFont typeface="Arial" pitchFamily="34" charset="0"/>
              <a:buChar char="•"/>
            </a:pPr>
            <a:r>
              <a:rPr lang="en-US" sz="2000" dirty="0" smtClean="0"/>
              <a:t>Zone II’s of Public water supply wells</a:t>
            </a:r>
          </a:p>
          <a:p>
            <a:pPr marL="1257300" lvl="2" indent="-342900">
              <a:buFont typeface="Arial" pitchFamily="34" charset="0"/>
              <a:buChar char="•"/>
            </a:pPr>
            <a:r>
              <a:rPr lang="en-US" sz="2000" dirty="0" smtClean="0"/>
              <a:t>Thompson Street Heritage Corridor</a:t>
            </a:r>
          </a:p>
          <a:p>
            <a:pPr marL="1257300" lvl="2" indent="-342900">
              <a:buFont typeface="Arial" pitchFamily="34" charset="0"/>
              <a:buChar char="•"/>
            </a:pPr>
            <a:r>
              <a:rPr lang="en-US" sz="2000" dirty="0" smtClean="0"/>
              <a:t>Great and Little Cedar Swamps</a:t>
            </a:r>
          </a:p>
          <a:p>
            <a:pPr marL="1257300" lvl="2" indent="-342900">
              <a:buFont typeface="Arial" pitchFamily="34" charset="0"/>
              <a:buChar char="•"/>
            </a:pPr>
            <a:endParaRPr lang="en-US" sz="2000" dirty="0" smtClean="0"/>
          </a:p>
          <a:p>
            <a:pPr marL="1257300" lvl="2" indent="-342900">
              <a:buFont typeface="Arial" pitchFamily="34" charset="0"/>
              <a:buChar char="•"/>
            </a:pPr>
            <a:endParaRPr lang="en-US" sz="2000" dirty="0" smtClean="0"/>
          </a:p>
          <a:p>
            <a:pPr marL="1257300" lvl="2" indent="-342900">
              <a:buFont typeface="Arial" pitchFamily="34" charset="0"/>
              <a:buChar char="•"/>
            </a:pPr>
            <a:endParaRPr lang="en-US" sz="2000" dirty="0"/>
          </a:p>
        </p:txBody>
      </p:sp>
    </p:spTree>
    <p:extLst>
      <p:ext uri="{BB962C8B-B14F-4D97-AF65-F5344CB8AC3E}">
        <p14:creationId xmlns:p14="http://schemas.microsoft.com/office/powerpoint/2010/main" val="3001506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832" y="914400"/>
            <a:ext cx="8382000" cy="4093428"/>
          </a:xfrm>
          <a:prstGeom prst="rect">
            <a:avLst/>
          </a:prstGeom>
          <a:noFill/>
        </p:spPr>
        <p:txBody>
          <a:bodyPr wrap="square" rtlCol="0">
            <a:spAutoFit/>
          </a:bodyPr>
          <a:lstStyle/>
          <a:p>
            <a:pPr algn="ctr"/>
            <a:r>
              <a:rPr lang="en-US" sz="4000" dirty="0" smtClean="0"/>
              <a:t>Partnerships -  Leverage Funding and Provide Capacity.</a:t>
            </a:r>
          </a:p>
          <a:p>
            <a:pPr algn="ctr"/>
            <a:endParaRPr lang="en-US" sz="2000" dirty="0"/>
          </a:p>
          <a:p>
            <a:pPr marL="1485900" lvl="2" indent="-571500">
              <a:buFont typeface="Arial" pitchFamily="34" charset="0"/>
              <a:buChar char="•"/>
            </a:pPr>
            <a:r>
              <a:rPr lang="en-US" sz="3200" dirty="0" smtClean="0"/>
              <a:t>MA Division of Fisheries and Wildlife</a:t>
            </a:r>
          </a:p>
          <a:p>
            <a:pPr marL="1485900" lvl="2" indent="-571500">
              <a:buFont typeface="Arial" pitchFamily="34" charset="0"/>
              <a:buChar char="•"/>
            </a:pPr>
            <a:r>
              <a:rPr lang="en-US" sz="3200" dirty="0" smtClean="0"/>
              <a:t>The Wildlands Trust</a:t>
            </a:r>
          </a:p>
          <a:p>
            <a:pPr marL="1485900" lvl="2" indent="-571500">
              <a:buFont typeface="Arial" pitchFamily="34" charset="0"/>
              <a:buChar char="•"/>
            </a:pPr>
            <a:r>
              <a:rPr lang="en-US" sz="3200" dirty="0" smtClean="0"/>
              <a:t>The Nature Conservancy (TNC)</a:t>
            </a:r>
          </a:p>
          <a:p>
            <a:pPr marL="1485900" lvl="2" indent="-571500">
              <a:buFont typeface="Arial" pitchFamily="34" charset="0"/>
              <a:buChar char="•"/>
            </a:pPr>
            <a:r>
              <a:rPr lang="en-US" sz="3200" dirty="0" smtClean="0"/>
              <a:t>Buzzards Bay Coalition</a:t>
            </a:r>
          </a:p>
          <a:p>
            <a:pPr marL="1485900" lvl="2" indent="-571500">
              <a:buFont typeface="Arial" pitchFamily="34" charset="0"/>
              <a:buChar char="•"/>
            </a:pPr>
            <a:r>
              <a:rPr lang="en-US" sz="3200" dirty="0" smtClean="0"/>
              <a:t>The Archaeologic Conservancy</a:t>
            </a:r>
            <a:endParaRPr lang="en-US" sz="3200" dirty="0"/>
          </a:p>
        </p:txBody>
      </p:sp>
    </p:spTree>
    <p:extLst>
      <p:ext uri="{BB962C8B-B14F-4D97-AF65-F5344CB8AC3E}">
        <p14:creationId xmlns:p14="http://schemas.microsoft.com/office/powerpoint/2010/main" val="427159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08547"/>
            <a:ext cx="8610600" cy="6863417"/>
          </a:xfrm>
          <a:prstGeom prst="rect">
            <a:avLst/>
          </a:prstGeom>
          <a:noFill/>
        </p:spPr>
        <p:txBody>
          <a:bodyPr wrap="square" rtlCol="0">
            <a:spAutoFit/>
          </a:bodyPr>
          <a:lstStyle/>
          <a:p>
            <a:pPr algn="ctr"/>
            <a:r>
              <a:rPr lang="en-US" sz="4000" dirty="0" smtClean="0"/>
              <a:t>Funding &amp; Logistics</a:t>
            </a:r>
            <a:endParaRPr lang="en-US" sz="2000" dirty="0"/>
          </a:p>
          <a:p>
            <a:pPr algn="ctr"/>
            <a:endParaRPr lang="en-US" dirty="0" smtClean="0"/>
          </a:p>
          <a:p>
            <a:r>
              <a:rPr lang="en-US" sz="2000" b="1" u="sng" dirty="0" smtClean="0"/>
              <a:t>Types of Protection</a:t>
            </a:r>
            <a:r>
              <a:rPr lang="en-US" sz="2000" b="1" dirty="0" smtClean="0"/>
              <a:t>:</a:t>
            </a:r>
            <a:r>
              <a:rPr lang="en-US" sz="1600" b="1" dirty="0" smtClean="0"/>
              <a:t> </a:t>
            </a:r>
          </a:p>
          <a:p>
            <a:endParaRPr lang="en-US" sz="1400" dirty="0"/>
          </a:p>
          <a:p>
            <a:r>
              <a:rPr lang="en-US" sz="2000" b="1" dirty="0" smtClean="0"/>
              <a:t>Fee Ownership </a:t>
            </a:r>
            <a:r>
              <a:rPr lang="en-US" sz="2000" dirty="0" smtClean="0"/>
              <a:t>– Property is purchased outright, in “fee”.</a:t>
            </a:r>
          </a:p>
          <a:p>
            <a:r>
              <a:rPr lang="en-US" sz="2000" b="1" dirty="0" smtClean="0"/>
              <a:t>Conservation Restriction </a:t>
            </a:r>
            <a:r>
              <a:rPr lang="en-US" sz="2000" dirty="0" smtClean="0"/>
              <a:t>– The “development rights” are purchased and the 		“restricted” fee is kept by the private landowner.</a:t>
            </a:r>
          </a:p>
          <a:p>
            <a:r>
              <a:rPr lang="en-US" sz="2000" b="1" dirty="0" smtClean="0"/>
              <a:t>Combination </a:t>
            </a:r>
            <a:r>
              <a:rPr lang="en-US" sz="2000" dirty="0" smtClean="0"/>
              <a:t>- </a:t>
            </a:r>
            <a:r>
              <a:rPr lang="en-US" sz="2000" dirty="0"/>
              <a:t>The “development rights” are purchased </a:t>
            </a:r>
            <a:r>
              <a:rPr lang="en-US" sz="2000" dirty="0" smtClean="0"/>
              <a:t>by one conservation 	entity and the restricted property </a:t>
            </a:r>
            <a:r>
              <a:rPr lang="en-US" sz="2000" dirty="0"/>
              <a:t>is purchased outright </a:t>
            </a:r>
            <a:r>
              <a:rPr lang="en-US" sz="2000" dirty="0" smtClean="0"/>
              <a:t>by another.</a:t>
            </a:r>
          </a:p>
          <a:p>
            <a:r>
              <a:rPr lang="en-US" sz="1600" dirty="0"/>
              <a:t>	</a:t>
            </a:r>
          </a:p>
          <a:p>
            <a:r>
              <a:rPr lang="en-US" sz="2000" b="1" u="sng" dirty="0" smtClean="0"/>
              <a:t>Types of Funding</a:t>
            </a:r>
            <a:r>
              <a:rPr lang="en-US" sz="2000" b="1" dirty="0" smtClean="0"/>
              <a:t>:</a:t>
            </a:r>
            <a:endParaRPr lang="en-US" sz="1400" b="1" dirty="0" smtClean="0"/>
          </a:p>
          <a:p>
            <a:endParaRPr lang="en-US" sz="1400" dirty="0" smtClean="0"/>
          </a:p>
          <a:p>
            <a:r>
              <a:rPr lang="en-US" dirty="0" smtClean="0"/>
              <a:t>Grants provide significant money for land protection although many require local matches of 25% to 50%; and, may be reimbursements after the expenditure has been made.</a:t>
            </a:r>
          </a:p>
          <a:p>
            <a:pPr marL="274320" lvl="1"/>
            <a:endParaRPr lang="en-US" b="1" dirty="0" smtClean="0"/>
          </a:p>
          <a:p>
            <a:pPr marL="274320" lvl="1"/>
            <a:r>
              <a:rPr lang="en-US" b="1" dirty="0" smtClean="0"/>
              <a:t>Grant Sources: 				Agency:			Match:</a:t>
            </a:r>
          </a:p>
          <a:p>
            <a:pPr marL="640080" lvl="2" indent="-285750">
              <a:buFont typeface="Arial" pitchFamily="34" charset="0"/>
              <a:buChar char="•"/>
            </a:pPr>
            <a:r>
              <a:rPr lang="en-US" dirty="0" smtClean="0"/>
              <a:t>Agricultural Preservation Restriction(APR)	-  </a:t>
            </a:r>
            <a:r>
              <a:rPr lang="en-US" i="1" dirty="0" smtClean="0"/>
              <a:t>MA</a:t>
            </a:r>
            <a:r>
              <a:rPr lang="en-US" dirty="0" smtClean="0"/>
              <a:t> </a:t>
            </a:r>
            <a:r>
              <a:rPr lang="en-US" i="1" dirty="0" smtClean="0"/>
              <a:t>Department of Ag. 	   80%/20%</a:t>
            </a:r>
          </a:p>
          <a:p>
            <a:pPr marL="640080" lvl="2" indent="-285750">
              <a:buFont typeface="Arial" pitchFamily="34" charset="0"/>
              <a:buChar char="•"/>
            </a:pPr>
            <a:r>
              <a:rPr lang="en-US" dirty="0" smtClean="0"/>
              <a:t>Water Supply Protection 		– </a:t>
            </a:r>
            <a:r>
              <a:rPr lang="en-US" i="1" dirty="0" smtClean="0"/>
              <a:t>MADEP  		   50</a:t>
            </a:r>
            <a:r>
              <a:rPr lang="en-US" i="1" dirty="0"/>
              <a:t>%/</a:t>
            </a:r>
            <a:r>
              <a:rPr lang="en-US" i="1" dirty="0" smtClean="0"/>
              <a:t>50%</a:t>
            </a:r>
          </a:p>
          <a:p>
            <a:pPr marL="640080" lvl="2" indent="-285750">
              <a:buFont typeface="Arial" pitchFamily="34" charset="0"/>
              <a:buChar char="•"/>
            </a:pPr>
            <a:r>
              <a:rPr lang="en-US" dirty="0" smtClean="0"/>
              <a:t>Land &amp; Water Conservation Fund 	– </a:t>
            </a:r>
            <a:r>
              <a:rPr lang="en-US" i="1" dirty="0" smtClean="0"/>
              <a:t>National Park Service/</a:t>
            </a:r>
            <a:r>
              <a:rPr lang="en-US" sz="1600" i="1" dirty="0" smtClean="0"/>
              <a:t>EOEEA</a:t>
            </a:r>
            <a:r>
              <a:rPr lang="en-US" i="1" dirty="0" smtClean="0"/>
              <a:t> 50%/50%</a:t>
            </a:r>
          </a:p>
          <a:p>
            <a:pPr marL="640080" lvl="2" indent="-285750">
              <a:buFont typeface="Arial" pitchFamily="34" charset="0"/>
              <a:buChar char="•"/>
            </a:pPr>
            <a:r>
              <a:rPr lang="en-US" dirty="0" smtClean="0"/>
              <a:t>LAND/PARC (formerly Self-Help) 	– </a:t>
            </a:r>
            <a:r>
              <a:rPr lang="en-US" i="1" dirty="0" smtClean="0"/>
              <a:t>EOEEA   		   64%/36%</a:t>
            </a:r>
          </a:p>
          <a:p>
            <a:pPr marL="640080" lvl="2" indent="-285750">
              <a:buFont typeface="Arial" pitchFamily="34" charset="0"/>
              <a:buChar char="•"/>
            </a:pPr>
            <a:r>
              <a:rPr lang="en-US" dirty="0" smtClean="0"/>
              <a:t>Hazard Mitigation Grant Program 	– </a:t>
            </a:r>
            <a:r>
              <a:rPr lang="en-US" i="1" dirty="0" smtClean="0"/>
              <a:t>FEMA   			   75%/25%</a:t>
            </a:r>
          </a:p>
          <a:p>
            <a:pPr marL="1200150" lvl="2" indent="-285750">
              <a:buFont typeface="Arial" pitchFamily="34" charset="0"/>
              <a:buChar char="•"/>
            </a:pPr>
            <a:endParaRPr lang="en-US" i="1" dirty="0" smtClean="0"/>
          </a:p>
          <a:p>
            <a:endParaRPr lang="en-US" dirty="0"/>
          </a:p>
        </p:txBody>
      </p:sp>
    </p:spTree>
    <p:extLst>
      <p:ext uri="{BB962C8B-B14F-4D97-AF65-F5344CB8AC3E}">
        <p14:creationId xmlns:p14="http://schemas.microsoft.com/office/powerpoint/2010/main" val="1129223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 y="533400"/>
            <a:ext cx="8458200" cy="7571303"/>
          </a:xfrm>
          <a:prstGeom prst="rect">
            <a:avLst/>
          </a:prstGeom>
          <a:noFill/>
        </p:spPr>
        <p:txBody>
          <a:bodyPr wrap="square" rtlCol="0">
            <a:spAutoFit/>
          </a:bodyPr>
          <a:lstStyle/>
          <a:p>
            <a:r>
              <a:rPr lang="en-US" sz="2400" b="1" dirty="0" smtClean="0"/>
              <a:t>Past Project Examples:</a:t>
            </a:r>
          </a:p>
          <a:p>
            <a:endParaRPr lang="en-US" dirty="0"/>
          </a:p>
          <a:p>
            <a:r>
              <a:rPr lang="en-US" sz="2000" u="sng" dirty="0" smtClean="0"/>
              <a:t>Black Brook Corridor  2007</a:t>
            </a:r>
            <a:r>
              <a:rPr lang="en-US" sz="2000" dirty="0" smtClean="0"/>
              <a:t>:</a:t>
            </a:r>
          </a:p>
          <a:p>
            <a:endParaRPr lang="en-US" sz="1400" dirty="0" smtClean="0"/>
          </a:p>
          <a:p>
            <a:pPr defTabSz="457200"/>
            <a:r>
              <a:rPr lang="en-US" sz="1400" b="1" dirty="0" smtClean="0"/>
              <a:t>Type 		Agency			Acreage	Cost</a:t>
            </a:r>
            <a:r>
              <a:rPr lang="en-US" sz="1400" b="1" baseline="30000" dirty="0" smtClean="0"/>
              <a:t>1</a:t>
            </a:r>
            <a:r>
              <a:rPr lang="en-US" sz="1400" b="1" dirty="0" smtClean="0"/>
              <a:t>		DEP Grant	State		TNC		Municipality</a:t>
            </a:r>
            <a:endParaRPr lang="en-US" sz="1400" b="1" dirty="0"/>
          </a:p>
          <a:p>
            <a:pPr marL="182880" defTabSz="457200"/>
            <a:r>
              <a:rPr lang="en-US" sz="1400" dirty="0" smtClean="0"/>
              <a:t>Fee 	MA Wildlife   		231 ac      	$411,000			$420,000</a:t>
            </a:r>
          </a:p>
          <a:p>
            <a:pPr marL="182880" defTabSz="457200"/>
            <a:r>
              <a:rPr lang="en-US" sz="1400" dirty="0" smtClean="0"/>
              <a:t>CR 		Middleborough &amp; TNC	135 ac	$655,000	$330,000			$5,000	</a:t>
            </a:r>
            <a:r>
              <a:rPr lang="en-US" sz="1400" b="1" dirty="0" smtClean="0">
                <a:solidFill>
                  <a:srgbClr val="0070C0"/>
                </a:solidFill>
              </a:rPr>
              <a:t>$330,000</a:t>
            </a:r>
          </a:p>
          <a:p>
            <a:pPr marL="182880" defTabSz="457200"/>
            <a:r>
              <a:rPr lang="en-US" sz="1400" dirty="0" smtClean="0"/>
              <a:t>CR		Taunton &amp; TNC		52.5 ac	$600,000	$305,000			$300,000</a:t>
            </a:r>
          </a:p>
          <a:p>
            <a:pPr marL="182880" defTabSz="457200"/>
            <a:r>
              <a:rPr lang="en-US" sz="1400" dirty="0" smtClean="0"/>
              <a:t>CR		New Bedford &amp; TNC	</a:t>
            </a:r>
            <a:r>
              <a:rPr lang="en-US" sz="1400" u="sng" dirty="0" smtClean="0"/>
              <a:t>28.2 ac</a:t>
            </a:r>
            <a:r>
              <a:rPr lang="en-US" sz="1400" dirty="0" smtClean="0"/>
              <a:t>	</a:t>
            </a:r>
            <a:r>
              <a:rPr lang="en-US" sz="1400" u="sng" dirty="0" smtClean="0"/>
              <a:t>$395,000</a:t>
            </a:r>
            <a:r>
              <a:rPr lang="en-US" sz="1400" dirty="0" smtClean="0"/>
              <a:t>	</a:t>
            </a:r>
            <a:r>
              <a:rPr lang="en-US" sz="1400" u="sng" dirty="0" smtClean="0"/>
              <a:t>$202,500</a:t>
            </a:r>
            <a:r>
              <a:rPr lang="en-US" sz="1400" dirty="0" smtClean="0"/>
              <a:t>	</a:t>
            </a:r>
            <a:r>
              <a:rPr lang="en-US" sz="1400" u="sng" dirty="0" smtClean="0"/>
              <a:t>	</a:t>
            </a:r>
            <a:r>
              <a:rPr lang="en-US" sz="1400" dirty="0" smtClean="0"/>
              <a:t>	</a:t>
            </a:r>
            <a:r>
              <a:rPr lang="en-US" sz="1400" u="sng" dirty="0" smtClean="0"/>
              <a:t>$107,000</a:t>
            </a:r>
            <a:r>
              <a:rPr lang="en-US" sz="1400" dirty="0" smtClean="0"/>
              <a:t>	</a:t>
            </a:r>
            <a:r>
              <a:rPr lang="en-US" sz="1400" u="sng" dirty="0" smtClean="0"/>
              <a:t>$107,000</a:t>
            </a:r>
          </a:p>
          <a:p>
            <a:pPr marL="182880" defTabSz="457200"/>
            <a:endParaRPr lang="en-US" sz="1400" dirty="0"/>
          </a:p>
          <a:p>
            <a:pPr marL="182880" defTabSz="457200"/>
            <a:r>
              <a:rPr lang="en-US" sz="1400" dirty="0" smtClean="0"/>
              <a:t>Totals					</a:t>
            </a:r>
            <a:r>
              <a:rPr lang="en-US" sz="1400" dirty="0" smtClean="0">
                <a:solidFill>
                  <a:srgbClr val="0070C0"/>
                </a:solidFill>
              </a:rPr>
              <a:t>446.7	</a:t>
            </a:r>
            <a:r>
              <a:rPr lang="en-US" sz="1400" dirty="0" smtClean="0"/>
              <a:t>	$2,061,000	$837,500	$420,000	$400,500	$437,000</a:t>
            </a:r>
          </a:p>
          <a:p>
            <a:pPr marL="182880" defTabSz="457200"/>
            <a:endParaRPr lang="en-US" sz="1400" dirty="0"/>
          </a:p>
          <a:p>
            <a:pPr marL="182880" defTabSz="457200"/>
            <a:r>
              <a:rPr lang="en-US" sz="1400" dirty="0" smtClean="0"/>
              <a:t>Town contributed $330,000 toward a land acquisition project totaling $2,061,000 resulting in the leveraging of $1,731,000 and the preservation of 446.7 acres.   Since then, another 266 acres have been preserved in the Black Brook Corridor for total land preserved approximately 713 acres.</a:t>
            </a:r>
          </a:p>
          <a:p>
            <a:pPr marL="182880" defTabSz="457200"/>
            <a:endParaRPr lang="en-US" sz="1400" dirty="0"/>
          </a:p>
          <a:p>
            <a:pPr defTabSz="457200"/>
            <a:r>
              <a:rPr lang="en-US" sz="2000" u="sng" dirty="0" smtClean="0"/>
              <a:t>Dot Freitas:</a:t>
            </a:r>
          </a:p>
          <a:p>
            <a:pPr defTabSz="457200"/>
            <a:endParaRPr lang="en-US" sz="1400" u="sng" dirty="0" smtClean="0"/>
          </a:p>
          <a:p>
            <a:pPr defTabSz="457200"/>
            <a:r>
              <a:rPr lang="en-US" sz="1400" b="1" dirty="0"/>
              <a:t>Type 		Agency			Acreage	</a:t>
            </a:r>
            <a:r>
              <a:rPr lang="en-US" sz="1400" b="1" dirty="0" smtClean="0"/>
              <a:t>Cost</a:t>
            </a:r>
            <a:r>
              <a:rPr lang="en-US" sz="1400" b="1" baseline="30000" dirty="0" smtClean="0"/>
              <a:t>1</a:t>
            </a:r>
            <a:r>
              <a:rPr lang="en-US" sz="1400" b="1" dirty="0"/>
              <a:t>		</a:t>
            </a:r>
            <a:r>
              <a:rPr lang="en-US" sz="1400" b="1" dirty="0" smtClean="0"/>
              <a:t> State Grant</a:t>
            </a:r>
            <a:r>
              <a:rPr lang="en-US" sz="1400" b="1" dirty="0"/>
              <a:t>			</a:t>
            </a:r>
            <a:r>
              <a:rPr lang="en-US" sz="1400" b="1" dirty="0" smtClean="0"/>
              <a:t>TNC/WT</a:t>
            </a:r>
            <a:r>
              <a:rPr lang="en-US" sz="1400" b="1" dirty="0"/>
              <a:t>	</a:t>
            </a:r>
            <a:r>
              <a:rPr lang="en-US" sz="1400" b="1" dirty="0" smtClean="0"/>
              <a:t>Municipality</a:t>
            </a:r>
          </a:p>
          <a:p>
            <a:pPr defTabSz="457200"/>
            <a:endParaRPr lang="en-US" sz="1400" dirty="0" smtClean="0"/>
          </a:p>
          <a:p>
            <a:pPr defTabSz="457200"/>
            <a:r>
              <a:rPr lang="en-US" sz="1400" dirty="0" smtClean="0"/>
              <a:t>Fee		Wildlands Trust				$425,000	$ 60,000			$211,500	$175,000</a:t>
            </a:r>
          </a:p>
          <a:p>
            <a:pPr defTabSz="457200"/>
            <a:r>
              <a:rPr lang="en-US" sz="1400" dirty="0" smtClean="0"/>
              <a:t>CR		Middleborough/TNC			$ 0</a:t>
            </a:r>
          </a:p>
          <a:p>
            <a:pPr defTabSz="457200"/>
            <a:r>
              <a:rPr lang="en-US" sz="1400" dirty="0" smtClean="0"/>
              <a:t>HPR		Middleborough				</a:t>
            </a:r>
            <a:r>
              <a:rPr lang="en-US" sz="1400" u="sng" dirty="0" smtClean="0"/>
              <a:t>$50,000</a:t>
            </a:r>
            <a:r>
              <a:rPr lang="en-US" sz="1400" dirty="0" smtClean="0"/>
              <a:t>	</a:t>
            </a:r>
            <a:r>
              <a:rPr lang="en-US" sz="1400" u="sng" dirty="0" smtClean="0"/>
              <a:t>	</a:t>
            </a:r>
            <a:r>
              <a:rPr lang="en-US" sz="1400" dirty="0" smtClean="0"/>
              <a:t>			</a:t>
            </a:r>
            <a:r>
              <a:rPr lang="en-US" sz="1400" u="sng" dirty="0" smtClean="0"/>
              <a:t>	</a:t>
            </a:r>
            <a:r>
              <a:rPr lang="en-US" sz="1400" dirty="0" smtClean="0"/>
              <a:t>	</a:t>
            </a:r>
            <a:r>
              <a:rPr lang="en-US" sz="1400" u="sng" dirty="0" smtClean="0"/>
              <a:t>$50,000</a:t>
            </a:r>
          </a:p>
          <a:p>
            <a:pPr defTabSz="457200"/>
            <a:endParaRPr lang="en-US" sz="1400" dirty="0" smtClean="0"/>
          </a:p>
          <a:p>
            <a:pPr defTabSz="457200"/>
            <a:r>
              <a:rPr lang="en-US" sz="1400" dirty="0" smtClean="0"/>
              <a:t>Totals								$475,000	$60,000			$211,500	$225,000</a:t>
            </a:r>
            <a:endParaRPr lang="en-US" sz="1400" dirty="0"/>
          </a:p>
          <a:p>
            <a:pPr defTabSz="457200"/>
            <a:endParaRPr lang="en-US" sz="1400" dirty="0"/>
          </a:p>
          <a:p>
            <a:pPr defTabSz="457200"/>
            <a:r>
              <a:rPr lang="en-US" sz="1400" dirty="0" smtClean="0"/>
              <a:t>(1) Cost </a:t>
            </a:r>
            <a:r>
              <a:rPr lang="en-US" sz="1400" dirty="0"/>
              <a:t>does not include closing and other due diligence.</a:t>
            </a:r>
          </a:p>
          <a:p>
            <a:pPr defTabSz="457200"/>
            <a:endParaRPr lang="en-US" sz="1400" dirty="0"/>
          </a:p>
          <a:p>
            <a:pPr defTabSz="457200"/>
            <a:endParaRPr lang="en-US" sz="2000" u="sng" dirty="0"/>
          </a:p>
          <a:p>
            <a:pPr defTabSz="457200"/>
            <a:endParaRPr lang="en-US" sz="2000" u="sng" dirty="0" smtClean="0"/>
          </a:p>
          <a:p>
            <a:endParaRPr lang="en-US" sz="1400" dirty="0"/>
          </a:p>
        </p:txBody>
      </p:sp>
      <p:sp>
        <p:nvSpPr>
          <p:cNvPr id="4" name="Rectangle 3"/>
          <p:cNvSpPr/>
          <p:nvPr/>
        </p:nvSpPr>
        <p:spPr>
          <a:xfrm>
            <a:off x="3757290" y="3244334"/>
            <a:ext cx="1629420" cy="369332"/>
          </a:xfrm>
          <a:prstGeom prst="rect">
            <a:avLst/>
          </a:prstGeom>
        </p:spPr>
        <p:txBody>
          <a:bodyPr wrap="none">
            <a:spAutoFit/>
          </a:bodyPr>
          <a:lstStyle/>
          <a:p>
            <a:r>
              <a:rPr lang="en-US" dirty="0"/>
              <a:t>Active Projects:</a:t>
            </a:r>
            <a:endParaRPr lang="en-US" dirty="0">
              <a:effectLst/>
            </a:endParaRPr>
          </a:p>
        </p:txBody>
      </p:sp>
    </p:spTree>
    <p:extLst>
      <p:ext uri="{BB962C8B-B14F-4D97-AF65-F5344CB8AC3E}">
        <p14:creationId xmlns:p14="http://schemas.microsoft.com/office/powerpoint/2010/main" val="1015345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382000" cy="6924973"/>
          </a:xfrm>
          <a:prstGeom prst="rect">
            <a:avLst/>
          </a:prstGeom>
          <a:noFill/>
        </p:spPr>
        <p:txBody>
          <a:bodyPr wrap="square" rtlCol="0">
            <a:spAutoFit/>
          </a:bodyPr>
          <a:lstStyle/>
          <a:p>
            <a:r>
              <a:rPr lang="en-US" sz="3200" dirty="0" smtClean="0"/>
              <a:t>Active Projects:</a:t>
            </a:r>
            <a:endParaRPr lang="en-US" sz="2000" dirty="0" smtClean="0"/>
          </a:p>
          <a:p>
            <a:endParaRPr lang="en-US" sz="2000" dirty="0" smtClean="0"/>
          </a:p>
          <a:p>
            <a:pPr>
              <a:tabLst>
                <a:tab pos="2286000" algn="l"/>
                <a:tab pos="3657600" algn="l"/>
                <a:tab pos="5829300" algn="l"/>
              </a:tabLst>
            </a:pPr>
            <a:r>
              <a:rPr lang="en-US" sz="2000" b="1" u="sng" dirty="0" smtClean="0"/>
              <a:t>Property</a:t>
            </a:r>
            <a:r>
              <a:rPr lang="en-US" sz="2000" dirty="0" smtClean="0"/>
              <a:t>	</a:t>
            </a:r>
            <a:r>
              <a:rPr lang="en-US" sz="2000" b="1" u="sng" dirty="0" smtClean="0"/>
              <a:t>Size</a:t>
            </a:r>
            <a:r>
              <a:rPr lang="en-US" sz="2000" dirty="0"/>
              <a:t>	</a:t>
            </a:r>
            <a:r>
              <a:rPr lang="en-US" sz="2000" b="1" u="sng" dirty="0" smtClean="0"/>
              <a:t>Partners</a:t>
            </a:r>
            <a:r>
              <a:rPr lang="en-US" sz="2000" dirty="0" smtClean="0"/>
              <a:t>	</a:t>
            </a:r>
            <a:r>
              <a:rPr lang="en-US" sz="2000" b="1" u="sng" dirty="0" smtClean="0"/>
              <a:t>Status</a:t>
            </a:r>
          </a:p>
          <a:p>
            <a:pPr marL="342900" indent="-342900">
              <a:buFont typeface="Arial" pitchFamily="34" charset="0"/>
              <a:buChar char="•"/>
              <a:tabLst>
                <a:tab pos="2286000" algn="l"/>
                <a:tab pos="3657600" algn="l"/>
                <a:tab pos="5829300" algn="l"/>
              </a:tabLst>
            </a:pPr>
            <a:r>
              <a:rPr lang="en-US" sz="2000" dirty="0" smtClean="0"/>
              <a:t>Jigerjian	103 ac.	</a:t>
            </a:r>
            <a:r>
              <a:rPr lang="en-US" sz="2000" dirty="0" err="1" smtClean="0"/>
              <a:t>Mdd</a:t>
            </a:r>
            <a:r>
              <a:rPr lang="en-US" sz="2000" dirty="0" smtClean="0"/>
              <a:t>./DFW	Appraised/Grant App</a:t>
            </a:r>
          </a:p>
          <a:p>
            <a:pPr marL="342900" indent="-342900">
              <a:buFont typeface="Arial" pitchFamily="34" charset="0"/>
              <a:buChar char="•"/>
              <a:tabLst>
                <a:tab pos="2286000" algn="l"/>
                <a:tab pos="3657600" algn="l"/>
                <a:tab pos="5829300" algn="l"/>
              </a:tabLst>
            </a:pPr>
            <a:r>
              <a:rPr lang="en-US" sz="2000" dirty="0"/>
              <a:t>Woloski </a:t>
            </a:r>
            <a:r>
              <a:rPr lang="en-US" sz="2000" dirty="0" smtClean="0"/>
              <a:t>Park	   20 ac.	</a:t>
            </a:r>
            <a:r>
              <a:rPr lang="en-US" sz="2000" dirty="0" err="1" smtClean="0"/>
              <a:t>Mdd</a:t>
            </a:r>
            <a:r>
              <a:rPr lang="en-US" sz="2000" dirty="0" smtClean="0"/>
              <a:t>./TNC	Grant Pending	</a:t>
            </a:r>
            <a:endParaRPr lang="en-US" sz="2000" dirty="0"/>
          </a:p>
          <a:p>
            <a:pPr marL="342900" indent="-342900">
              <a:buFont typeface="Arial" pitchFamily="34" charset="0"/>
              <a:buChar char="•"/>
              <a:tabLst>
                <a:tab pos="2286000" algn="l"/>
                <a:tab pos="3657600" algn="l"/>
                <a:tab pos="5829300" algn="l"/>
              </a:tabLst>
            </a:pPr>
            <a:r>
              <a:rPr lang="en-US" sz="2000" dirty="0" err="1" smtClean="0"/>
              <a:t>JaMar</a:t>
            </a:r>
            <a:r>
              <a:rPr lang="en-US" sz="2000" dirty="0" smtClean="0"/>
              <a:t>	   20 ac.	</a:t>
            </a:r>
            <a:r>
              <a:rPr lang="en-US" sz="2000" dirty="0" err="1" smtClean="0"/>
              <a:t>Mdd</a:t>
            </a:r>
            <a:r>
              <a:rPr lang="en-US" sz="2000" dirty="0" smtClean="0"/>
              <a:t>./Arch. </a:t>
            </a:r>
            <a:r>
              <a:rPr lang="en-US" sz="2000" dirty="0" err="1" smtClean="0"/>
              <a:t>Cnsrv</a:t>
            </a:r>
            <a:r>
              <a:rPr lang="en-US" sz="2000" dirty="0" smtClean="0"/>
              <a:t>. 	Negotiating</a:t>
            </a:r>
          </a:p>
          <a:p>
            <a:pPr marL="342900" indent="-342900">
              <a:buFont typeface="Arial" pitchFamily="34" charset="0"/>
              <a:buChar char="•"/>
              <a:tabLst>
                <a:tab pos="2286000" algn="l"/>
                <a:tab pos="3657600" algn="l"/>
                <a:tab pos="5829300" algn="l"/>
              </a:tabLst>
            </a:pPr>
            <a:r>
              <a:rPr lang="en-US" sz="2000" dirty="0" err="1" smtClean="0"/>
              <a:t>Bertarelli</a:t>
            </a:r>
            <a:r>
              <a:rPr lang="en-US" sz="2000" dirty="0" smtClean="0"/>
              <a:t>	   34 ac.	Wild/TNC/DFW	Negotiating</a:t>
            </a:r>
          </a:p>
          <a:p>
            <a:pPr marL="342900" indent="-342900">
              <a:buFont typeface="Arial" pitchFamily="34" charset="0"/>
              <a:buChar char="•"/>
              <a:tabLst>
                <a:tab pos="3657600" algn="l"/>
                <a:tab pos="5829300" algn="l"/>
              </a:tabLst>
            </a:pPr>
            <a:r>
              <a:rPr lang="en-US" sz="2000" dirty="0"/>
              <a:t>MCI </a:t>
            </a:r>
            <a:r>
              <a:rPr lang="en-US" sz="2000" dirty="0" err="1" smtClean="0"/>
              <a:t>B’water</a:t>
            </a:r>
            <a:r>
              <a:rPr lang="en-US" sz="2000" dirty="0" smtClean="0"/>
              <a:t> Well      24 ac.	DFG	Negotiating</a:t>
            </a:r>
          </a:p>
          <a:p>
            <a:pPr marL="342900" indent="-342900">
              <a:buFont typeface="Arial" pitchFamily="34" charset="0"/>
              <a:buChar char="•"/>
              <a:tabLst>
                <a:tab pos="2286000" algn="l"/>
                <a:tab pos="3657600" algn="l"/>
                <a:tab pos="5829300" algn="l"/>
              </a:tabLst>
            </a:pPr>
            <a:r>
              <a:rPr lang="en-US" sz="2000" dirty="0" smtClean="0"/>
              <a:t>Olivier Estate	   47 ac.	</a:t>
            </a:r>
            <a:r>
              <a:rPr lang="en-US" sz="2000" dirty="0" err="1" smtClean="0"/>
              <a:t>Midd</a:t>
            </a:r>
            <a:r>
              <a:rPr lang="en-US" sz="2000" dirty="0" smtClean="0"/>
              <a:t>./TNC	Need </a:t>
            </a:r>
            <a:r>
              <a:rPr lang="en-US" sz="2000" dirty="0" err="1" smtClean="0"/>
              <a:t>Hist</a:t>
            </a:r>
            <a:r>
              <a:rPr lang="en-US" sz="2000" dirty="0" smtClean="0"/>
              <a:t> </a:t>
            </a:r>
            <a:r>
              <a:rPr lang="en-US" sz="2000" dirty="0" err="1" smtClean="0"/>
              <a:t>Str</a:t>
            </a:r>
            <a:r>
              <a:rPr lang="en-US" sz="2000" dirty="0" smtClean="0"/>
              <a:t> </a:t>
            </a:r>
            <a:r>
              <a:rPr lang="en-US" sz="2000" dirty="0" err="1" smtClean="0"/>
              <a:t>Invntory</a:t>
            </a:r>
            <a:endParaRPr lang="en-US" sz="2000" dirty="0" smtClean="0"/>
          </a:p>
          <a:p>
            <a:pPr marL="342900" indent="-342900">
              <a:buFont typeface="Arial" pitchFamily="34" charset="0"/>
              <a:buChar char="•"/>
              <a:tabLst>
                <a:tab pos="2286000" algn="l"/>
                <a:tab pos="3657600" algn="l"/>
                <a:tab pos="5829300" algn="l"/>
              </a:tabLst>
            </a:pPr>
            <a:r>
              <a:rPr lang="en-US" sz="2000" dirty="0" smtClean="0"/>
              <a:t>Sanford	    29 ac.	</a:t>
            </a:r>
            <a:r>
              <a:rPr lang="en-US" sz="2000" dirty="0" err="1" smtClean="0"/>
              <a:t>Midd</a:t>
            </a:r>
            <a:r>
              <a:rPr lang="en-US" sz="2000" dirty="0" smtClean="0"/>
              <a:t>.	Negotiating</a:t>
            </a:r>
          </a:p>
          <a:p>
            <a:pPr marL="342900" indent="-342900">
              <a:buFont typeface="Arial" pitchFamily="34" charset="0"/>
              <a:buChar char="•"/>
              <a:tabLst>
                <a:tab pos="2286000" algn="l"/>
                <a:tab pos="3657600" algn="l"/>
                <a:tab pos="5829300" algn="l"/>
              </a:tabLst>
            </a:pPr>
            <a:r>
              <a:rPr lang="en-US" sz="2000" dirty="0" err="1" smtClean="0"/>
              <a:t>Lakey</a:t>
            </a:r>
            <a:r>
              <a:rPr lang="en-US" sz="2000" dirty="0" smtClean="0"/>
              <a:t>-Ames	    14 ac	DFW	Closed</a:t>
            </a:r>
          </a:p>
          <a:p>
            <a:pPr marL="342900" indent="-342900">
              <a:buFont typeface="Arial" pitchFamily="34" charset="0"/>
              <a:buChar char="•"/>
              <a:tabLst>
                <a:tab pos="2286000" algn="l"/>
                <a:tab pos="3657600" algn="l"/>
                <a:tab pos="5829300" algn="l"/>
              </a:tabLst>
            </a:pPr>
            <a:endParaRPr lang="en-US" sz="2000" dirty="0"/>
          </a:p>
          <a:p>
            <a:pPr>
              <a:tabLst>
                <a:tab pos="2286000" algn="l"/>
                <a:tab pos="3657600" algn="l"/>
                <a:tab pos="5829300" algn="l"/>
              </a:tabLst>
            </a:pPr>
            <a:r>
              <a:rPr lang="en-US" sz="3200" dirty="0" smtClean="0"/>
              <a:t>Future </a:t>
            </a:r>
            <a:r>
              <a:rPr lang="en-US" sz="3200" dirty="0"/>
              <a:t>Projects</a:t>
            </a:r>
            <a:r>
              <a:rPr lang="en-US" sz="3200" dirty="0" smtClean="0"/>
              <a:t>:</a:t>
            </a:r>
            <a:endParaRPr lang="en-US" sz="2000" dirty="0" smtClean="0"/>
          </a:p>
          <a:p>
            <a:pPr>
              <a:tabLst>
                <a:tab pos="342900" algn="l"/>
                <a:tab pos="2286000" algn="l"/>
                <a:tab pos="2628900" algn="l"/>
                <a:tab pos="3200400" algn="l"/>
                <a:tab pos="3657600" algn="l"/>
                <a:tab pos="5829300" algn="l"/>
              </a:tabLst>
            </a:pPr>
            <a:r>
              <a:rPr lang="en-US" sz="2000" dirty="0" smtClean="0"/>
              <a:t>-	Thrush Hollow		-	</a:t>
            </a:r>
            <a:r>
              <a:rPr lang="en-US" sz="2000" dirty="0" err="1" smtClean="0"/>
              <a:t>Picone</a:t>
            </a:r>
            <a:r>
              <a:rPr lang="en-US" sz="2000" dirty="0"/>
              <a:t>	</a:t>
            </a:r>
            <a:r>
              <a:rPr lang="en-US" sz="2000" dirty="0" smtClean="0"/>
              <a:t>-	Freitas</a:t>
            </a:r>
          </a:p>
          <a:p>
            <a:pPr marL="342900" indent="-342900">
              <a:buFontTx/>
              <a:buChar char="-"/>
              <a:tabLst>
                <a:tab pos="457200" algn="l"/>
                <a:tab pos="2286000" algn="l"/>
                <a:tab pos="2628900" algn="l"/>
                <a:tab pos="3200400" algn="l"/>
                <a:tab pos="3657600" algn="l"/>
                <a:tab pos="5829300" algn="l"/>
              </a:tabLst>
            </a:pPr>
            <a:r>
              <a:rPr lang="en-US" sz="2000" dirty="0" err="1" smtClean="0"/>
              <a:t>Pocius</a:t>
            </a:r>
            <a:r>
              <a:rPr lang="en-US" sz="2000" dirty="0" smtClean="0"/>
              <a:t>		-	Anderson	-	</a:t>
            </a:r>
            <a:r>
              <a:rPr lang="en-US" sz="2000" dirty="0" err="1" smtClean="0"/>
              <a:t>Shing</a:t>
            </a:r>
            <a:endParaRPr lang="en-US" sz="2000" dirty="0" smtClean="0"/>
          </a:p>
          <a:p>
            <a:pPr marL="342900" indent="-342900">
              <a:buFontTx/>
              <a:buChar char="-"/>
              <a:tabLst>
                <a:tab pos="457200" algn="l"/>
                <a:tab pos="2286000" algn="l"/>
                <a:tab pos="2628900" algn="l"/>
                <a:tab pos="3200400" algn="l"/>
                <a:tab pos="3657600" algn="l"/>
                <a:tab pos="5829300" algn="l"/>
              </a:tabLst>
            </a:pPr>
            <a:r>
              <a:rPr lang="en-US" sz="2000" dirty="0" smtClean="0"/>
              <a:t>Johnston		-	Great Cedar Swamp	-	</a:t>
            </a:r>
            <a:r>
              <a:rPr lang="en-US" sz="2000" dirty="0" err="1" smtClean="0"/>
              <a:t>Schobel</a:t>
            </a:r>
            <a:endParaRPr lang="en-US" sz="2000" dirty="0" smtClean="0"/>
          </a:p>
          <a:p>
            <a:pPr marL="342900" indent="-342900">
              <a:buFontTx/>
              <a:buChar char="-"/>
              <a:tabLst>
                <a:tab pos="457200" algn="l"/>
                <a:tab pos="2286000" algn="l"/>
                <a:tab pos="2628900" algn="l"/>
                <a:tab pos="3200400" algn="l"/>
                <a:tab pos="3657600" algn="l"/>
                <a:tab pos="5829300" algn="l"/>
              </a:tabLst>
            </a:pPr>
            <a:r>
              <a:rPr lang="en-US" sz="2000" dirty="0" smtClean="0"/>
              <a:t>Blanchard		-	Taylor	-	Sands</a:t>
            </a:r>
          </a:p>
          <a:p>
            <a:pPr marL="342900" indent="-342900">
              <a:buFontTx/>
              <a:buChar char="-"/>
              <a:tabLst>
                <a:tab pos="457200" algn="l"/>
                <a:tab pos="2286000" algn="l"/>
                <a:tab pos="2628900" algn="l"/>
                <a:tab pos="3200400" algn="l"/>
                <a:tab pos="3657600" algn="l"/>
                <a:tab pos="5829300" algn="l"/>
              </a:tabLst>
            </a:pPr>
            <a:r>
              <a:rPr lang="en-US" sz="2000" dirty="0" smtClean="0"/>
              <a:t>Parks		-	Thompson Street Corridor	</a:t>
            </a:r>
            <a:endParaRPr lang="en-US" sz="2000" dirty="0"/>
          </a:p>
          <a:p>
            <a:pPr>
              <a:tabLst>
                <a:tab pos="2286000" algn="l"/>
                <a:tab pos="3657600" algn="l"/>
                <a:tab pos="5829300" algn="l"/>
              </a:tabLst>
            </a:pPr>
            <a:endParaRPr lang="en-US" sz="2000" dirty="0"/>
          </a:p>
          <a:p>
            <a:pPr marL="342900" indent="-342900">
              <a:buFont typeface="Arial" pitchFamily="34" charset="0"/>
              <a:buChar char="•"/>
            </a:pPr>
            <a:endParaRPr lang="en-US" sz="2000" dirty="0"/>
          </a:p>
          <a:p>
            <a:pPr marL="342900" indent="-342900">
              <a:buFont typeface="Arial" pitchFamily="34" charset="0"/>
              <a:buChar char="•"/>
            </a:pPr>
            <a:endParaRPr lang="en-US" sz="2000" dirty="0" smtClean="0"/>
          </a:p>
        </p:txBody>
      </p:sp>
    </p:spTree>
    <p:extLst>
      <p:ext uri="{BB962C8B-B14F-4D97-AF65-F5344CB8AC3E}">
        <p14:creationId xmlns:p14="http://schemas.microsoft.com/office/powerpoint/2010/main" val="440983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240</Words>
  <Application>Microsoft Office PowerPoint</Application>
  <PresentationFormat>On-screen Show (4:3)</PresentationFormat>
  <Paragraphs>117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Middleborough Open Space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Middleborough Open Space Priorities</dc:title>
  <dc:creator>Ruth Geoffroy</dc:creator>
  <cp:lastModifiedBy>Ruth Geoffroy</cp:lastModifiedBy>
  <cp:revision>21</cp:revision>
  <cp:lastPrinted>2013-04-11T20:41:38Z</cp:lastPrinted>
  <dcterms:created xsi:type="dcterms:W3CDTF">2013-04-10T19:12:11Z</dcterms:created>
  <dcterms:modified xsi:type="dcterms:W3CDTF">2013-04-11T20:46:50Z</dcterms:modified>
</cp:coreProperties>
</file>